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57" r:id="rId2"/>
    <p:sldId id="358" r:id="rId3"/>
    <p:sldId id="472" r:id="rId4"/>
    <p:sldId id="489" r:id="rId5"/>
    <p:sldId id="485" r:id="rId6"/>
    <p:sldId id="470" r:id="rId7"/>
    <p:sldId id="359" r:id="rId8"/>
    <p:sldId id="487" r:id="rId9"/>
    <p:sldId id="477" r:id="rId10"/>
    <p:sldId id="410" r:id="rId11"/>
    <p:sldId id="481" r:id="rId12"/>
    <p:sldId id="473" r:id="rId13"/>
    <p:sldId id="486" r:id="rId14"/>
    <p:sldId id="483" r:id="rId15"/>
    <p:sldId id="482" r:id="rId16"/>
    <p:sldId id="488" r:id="rId17"/>
    <p:sldId id="396" r:id="rId18"/>
    <p:sldId id="34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1" autoAdjust="0"/>
    <p:restoredTop sz="93878" autoAdjust="0"/>
  </p:normalViewPr>
  <p:slideViewPr>
    <p:cSldViewPr snapToGrid="0">
      <p:cViewPr varScale="1">
        <p:scale>
          <a:sx n="64" d="100"/>
          <a:sy n="64" d="100"/>
        </p:scale>
        <p:origin x="90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gif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74BE8F-510B-4565-892C-D83A479A79F7}" type="datetimeFigureOut">
              <a:rPr lang="en-IN" smtClean="0"/>
              <a:t>17-11-2020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9A1CA-1CF4-4337-B32F-FE4CBF5214A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6435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9A1CA-1CF4-4337-B32F-FE4CBF5214A0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38167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9A1CA-1CF4-4337-B32F-FE4CBF5214A0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9352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00000"/>
              </a:solidFill>
              <a:effectLst/>
              <a:latin typeface="Poppi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9A1CA-1CF4-4337-B32F-FE4CBF5214A0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8315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00000"/>
              </a:solidFill>
              <a:effectLst/>
              <a:latin typeface="Poppi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9A1CA-1CF4-4337-B32F-FE4CBF5214A0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2462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000000"/>
              </a:solidFill>
              <a:effectLst/>
              <a:latin typeface="Poppin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19A1CA-1CF4-4337-B32F-FE4CBF5214A0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1811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E7196-0A1D-43F9-96F8-6131A8C3E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91A347-14E4-4DA6-8466-E20F5DD0C1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5BB59-6C06-4608-B9C2-AFD556E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24737-A7EA-405D-9C53-00DC76358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AFCA8F-5152-4E17-A634-AAC30C0A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93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1B9E-9443-4F41-8CDB-8E6E4CF2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7440A-C0A0-4620-8CB7-BC24F4E1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CDE26-EE92-4514-B595-DD288D69B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18649-6317-4A86-BF87-6BCCFA208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A2ED-B0E3-48EA-BF01-F14C24A36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6270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195C72-B502-4011-AB72-4BBC7CCE94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45A48-60F9-47B3-9E1A-0E76EE6ED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C2F640-11BE-4566-9603-D1D7F7E96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CB06-5043-4F88-9848-829BAD7A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93EAC-3ADD-4236-B7D3-0540B8D65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68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97697-0E3B-45DE-993E-41D6192C5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5D431-817D-468E-AC74-4AEFB8C24B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66076-D71B-432E-B3DA-D6BFA8E70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9EAE1-A891-420F-AABF-E5D357075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050AF0-4B82-4D90-9977-2702EFAD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037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76000-B1F3-49B4-8840-4F2FE09F3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9AD8B6-0C53-47EB-9E27-9A8CFF9C0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4A0F0A-5BC1-44A8-A937-DAAFBEA3C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6B7DB-3DF3-4E87-84F1-6D3BB836F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6888-F8BA-4159-BE04-8C9B0A74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180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1BC13-A691-4A44-8F09-DEAB94E6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470BA-CF69-482F-86D7-B3B2B81039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F3F02-F9D9-4D4B-932D-10D3C7015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54D0B3-961E-4BAC-9CA4-08D89CF82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4364F-C564-48E4-84D0-352B17CE6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6F2F7-150E-4C49-B6B7-8E72E6E8E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50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61F13-E7B0-4450-891A-12D3F003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70134-48F1-45F0-9C63-38634B426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F6F59C-8B0A-4097-8A5D-BA9FB1FC2E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E4A01-83B3-465C-B056-C028FF594C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DF7CD2-C62B-450F-A438-929A17296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3DBE79-A9B6-48AB-9F01-88AA6A05B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1A849-F61D-416C-82D9-FD2F0D5B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E5968-BD8E-49EA-B1C0-883FDCD51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4283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C0C5-C1DF-4B30-86BF-702058A09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980EB2-6319-452D-816A-655EE9C34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47E02-77DD-4F7C-9461-431051F30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B48EC9-FFDF-4F14-A006-9ED08C22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5135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AC4010-3CC3-4ED9-BC47-437A2B958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0484C3-38E2-44A7-AD87-98DF739A7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7CE2B-838A-454A-852B-8EAFFA5B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088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8C39-136A-490F-82E6-B74F16102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3FA5-A6D0-407B-9353-45807BDC70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65529D-8A1D-4CEC-ACF2-A9668B5DFA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1B61FA-7B4A-49EE-9F1B-8F14E749E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BDBE7-EB71-426C-8E02-2F39733F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14907-13EA-4E79-8417-0EC5E502E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7483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C4529-7C3C-4D10-AD9C-86CB67D2B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173FF7-1E37-47DA-BCCB-AFDD0F6F84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C43DAF-8DA8-48F8-B118-56B11692B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DBE107-EEF1-4F60-8BFB-A0B8F32E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B2FC9C-1AB4-400D-8A60-C7B3A8058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5E51E-1606-443F-8DDC-5BC7A3D9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56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435DF9-745D-444C-9DD7-A6DD9546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A09DCF-D326-45B4-9E4E-070E32531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0EC5D-D4D0-42B9-9170-212F1B335C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7A1C5-95F7-4229-A93B-29F7FF3DA000}" type="datetimeFigureOut">
              <a:rPr lang="en-IN" smtClean="0"/>
              <a:pPr/>
              <a:t>17-11-2020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E3022-2659-46A1-A7BE-9894421E2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AFC63-250A-46C7-8FC2-85F3F318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729C9-FBBD-4916-93BC-8B48DFD0D00A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1426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904.03487.pdf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pository.stcloudstate.edu/cgi/viewcontent.cgi?article=1093&amp;context=msia_" TargetMode="External"/><Relationship Id="rId4" Type="http://schemas.openxmlformats.org/officeDocument/2006/relationships/hyperlink" Target="https://link.springer.com/chapter/10.1007/978-981-15-1518-7_5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4425383" y="1344223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8B7B-5B60-4808-A096-FB24198F96E9}"/>
              </a:ext>
            </a:extLst>
          </p:cNvPr>
          <p:cNvSpPr/>
          <p:nvPr/>
        </p:nvSpPr>
        <p:spPr>
          <a:xfrm>
            <a:off x="4425383" y="2755943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Sunitha R</a:t>
            </a:r>
            <a:endParaRPr lang="en-IN" sz="24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4425383" y="3188666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Computer Science and Engineering</a:t>
            </a:r>
            <a:endParaRPr lang="en-IN" sz="2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EEB87D2-BD33-43D4-B135-6F0E91C4917A}"/>
              </a:ext>
            </a:extLst>
          </p:cNvPr>
          <p:cNvCxnSpPr>
            <a:cxnSpLocks/>
          </p:cNvCxnSpPr>
          <p:nvPr/>
        </p:nvCxnSpPr>
        <p:spPr>
          <a:xfrm flipV="1">
            <a:off x="4425383" y="2616120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66C7B340-EC4A-4D32-8643-325F1D66DF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722" y="1606241"/>
            <a:ext cx="2369218" cy="355018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 rot="10800000">
            <a:off x="10855702" y="266068"/>
            <a:ext cx="1066895" cy="1078155"/>
            <a:chOff x="313844" y="5489699"/>
            <a:chExt cx="1066895" cy="107815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</p:spTree>
    <p:extLst>
      <p:ext uri="{BB962C8B-B14F-4D97-AF65-F5344CB8AC3E}">
        <p14:creationId xmlns:p14="http://schemas.microsoft.com/office/powerpoint/2010/main" val="1300290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TIME JACKING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AF8FB9-081F-4669-8A01-816D9E9CE3D1}"/>
              </a:ext>
            </a:extLst>
          </p:cNvPr>
          <p:cNvSpPr txBox="1"/>
          <p:nvPr/>
        </p:nvSpPr>
        <p:spPr>
          <a:xfrm>
            <a:off x="-1" y="2012670"/>
            <a:ext cx="11593117" cy="32742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jacking exploits a theoretical vulnerability in Bitcoin timestamp handling.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a time jacking attack, a hacker alters the network time counter of the node and forces the node to accept an alternative blockchain.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can be achieved when a malicious user adds multiple fake peers to the network with inaccurate timestamps.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a time jacking attack can be prevented by restricting acceptance time ranges or using the node’s system time.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04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ROUTING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65B7B2-FD92-4D91-B96C-B06F3CC21334}"/>
              </a:ext>
            </a:extLst>
          </p:cNvPr>
          <p:cNvSpPr txBox="1"/>
          <p:nvPr/>
        </p:nvSpPr>
        <p:spPr>
          <a:xfrm>
            <a:off x="1" y="1717092"/>
            <a:ext cx="11593116" cy="3266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routing attack can impact both individual nodes and the whole network.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idea of this hack is to tamper with transactions before pushing them to peers.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It’s nearly impossible for other nodes to detect this tampering, as the hacker divides the network into partitions that are unable to communicate with each other.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Routing attacks consist of two separate attacks: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partition attack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which divides the network nodes into separate groups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delay attack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which tampers with propagating messages and sends them to the network.</a:t>
            </a:r>
          </a:p>
        </p:txBody>
      </p:sp>
    </p:spTree>
    <p:extLst>
      <p:ext uri="{BB962C8B-B14F-4D97-AF65-F5344CB8AC3E}">
        <p14:creationId xmlns:p14="http://schemas.microsoft.com/office/powerpoint/2010/main" val="3378455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SYBIL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A1DC48-E240-4428-86DE-20211ED11767}"/>
              </a:ext>
            </a:extLst>
          </p:cNvPr>
          <p:cNvSpPr txBox="1"/>
          <p:nvPr/>
        </p:nvSpPr>
        <p:spPr>
          <a:xfrm>
            <a:off x="179882" y="1868853"/>
            <a:ext cx="11593117" cy="415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 Sybil attack is arranged by assigning several identifiers to the same node. Blockchain networks have no trusted nodes, and every request is sent to several nodes.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a Sybil attack, a hacker takes control of multiple nodes in the network. Then the victim is surrounded by fake nodes that close up all their transactions.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Finally, the victim becomes open to double-spending attacks. 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Sybil attack is quite difficult to detect and prevent, but the following measures can be effective: increasing the cost of creating a new identity, requiring some type of trust for joining the network, or determining user power based on reputation.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09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SYBIL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pic>
        <p:nvPicPr>
          <p:cNvPr id="1026" name="Picture 2" descr="sybil attack">
            <a:extLst>
              <a:ext uri="{FF2B5EF4-FFF2-40B4-BE49-F238E27FC236}">
                <a16:creationId xmlns:a16="http://schemas.microsoft.com/office/drawing/2014/main" id="{DB380958-6007-4CD2-8442-1987964C9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42" y="1938885"/>
            <a:ext cx="7756001" cy="438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6204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ECLIPSE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79C180-3B45-4F71-99C5-50EB638F9BE6}"/>
              </a:ext>
            </a:extLst>
          </p:cNvPr>
          <p:cNvSpPr txBox="1"/>
          <p:nvPr/>
        </p:nvSpPr>
        <p:spPr>
          <a:xfrm>
            <a:off x="598883" y="1538284"/>
            <a:ext cx="10688710" cy="419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eclipse attack requires a hacker to control a large number of IP addresses or to have a distributed botnet.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Then the attacker overwrites the addresses in the “tried” table of the victim node and waits until the victim node is restarted.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restarting, all outgoing connections of the victim node will be redirected to the IP addresses controlled by the attacker.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makes the victim unable to obtain transactions they’re interested in.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Researchers from Boston University initiated an eclipse attack on the Ethereum network and managed to do it using just one or two machines. </a:t>
            </a:r>
          </a:p>
        </p:txBody>
      </p:sp>
    </p:spTree>
    <p:extLst>
      <p:ext uri="{BB962C8B-B14F-4D97-AF65-F5344CB8AC3E}">
        <p14:creationId xmlns:p14="http://schemas.microsoft.com/office/powerpoint/2010/main" val="1913165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LONG RANGE ATTACKS ON PROOF OF STAKE NETWORKS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801DA-F2A7-4CA7-8B22-3C20C8C60C70}"/>
              </a:ext>
            </a:extLst>
          </p:cNvPr>
          <p:cNvSpPr txBox="1"/>
          <p:nvPr/>
        </p:nvSpPr>
        <p:spPr>
          <a:xfrm>
            <a:off x="20710" y="1513221"/>
            <a:ext cx="12171290" cy="5113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range attacks target networks that use the proof of stake (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consensus algorithm, in which users can mine or validate block transactions according to how many coins they hold.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attacks can be categorized into three types: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- A naive implementation of the proof of stake protocol, when nodes don’t check block timestamps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Posterior corruption 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An attempt to mint more blocks than the main chain in a given time frame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Stake bleeding 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Copying a transaction from the honestly maintained blockchain to a private blockchain maintained by the attacker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conducting a long-range attack, a hacker uses a purchased or stolen private key of a sizable token balance that has already been used for validating in the past. Then, the hacker can generate an alternative history of the blockchain and increase rewards based on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validation. </a:t>
            </a:r>
          </a:p>
        </p:txBody>
      </p:sp>
    </p:spTree>
    <p:extLst>
      <p:ext uri="{BB962C8B-B14F-4D97-AF65-F5344CB8AC3E}">
        <p14:creationId xmlns:p14="http://schemas.microsoft.com/office/powerpoint/2010/main" val="225987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USER WALLET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801DA-F2A7-4CA7-8B22-3C20C8C60C70}"/>
              </a:ext>
            </a:extLst>
          </p:cNvPr>
          <p:cNvSpPr txBox="1"/>
          <p:nvPr/>
        </p:nvSpPr>
        <p:spPr>
          <a:xfrm>
            <a:off x="20710" y="1513221"/>
            <a:ext cx="12171290" cy="2350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wallet credentials are the main target for cybercriminals. </a:t>
            </a:r>
          </a:p>
          <a:p>
            <a:pPr marL="9747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Phishing</a:t>
            </a:r>
          </a:p>
          <a:p>
            <a:pPr marL="9747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Dictionary attacks</a:t>
            </a:r>
          </a:p>
          <a:p>
            <a:pPr marL="9747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Vulnerable signatures </a:t>
            </a:r>
          </a:p>
          <a:p>
            <a:pPr marL="9747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Flawed key generation </a:t>
            </a:r>
          </a:p>
        </p:txBody>
      </p:sp>
    </p:spTree>
    <p:extLst>
      <p:ext uri="{BB962C8B-B14F-4D97-AF65-F5344CB8AC3E}">
        <p14:creationId xmlns:p14="http://schemas.microsoft.com/office/powerpoint/2010/main" val="8109975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Supplementary readings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811D53-F5A2-401F-ACFA-8274350F7205}"/>
              </a:ext>
            </a:extLst>
          </p:cNvPr>
          <p:cNvSpPr/>
          <p:nvPr/>
        </p:nvSpPr>
        <p:spPr>
          <a:xfrm>
            <a:off x="181786" y="1352644"/>
            <a:ext cx="7708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N" sz="2400" b="1" dirty="0"/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en-IN" sz="3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A8A0D24-28F7-4CEE-ABDC-52827883B348}"/>
              </a:ext>
            </a:extLst>
          </p:cNvPr>
          <p:cNvSpPr/>
          <p:nvPr/>
        </p:nvSpPr>
        <p:spPr>
          <a:xfrm>
            <a:off x="503583" y="1675809"/>
            <a:ext cx="75007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2B7C4F-6807-4DB2-914E-FC8FA9A51E69}"/>
              </a:ext>
            </a:extLst>
          </p:cNvPr>
          <p:cNvSpPr txBox="1"/>
          <p:nvPr/>
        </p:nvSpPr>
        <p:spPr>
          <a:xfrm>
            <a:off x="393112" y="1513221"/>
            <a:ext cx="9864988" cy="280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arxiv.org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/pdf/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1904.03487.pdf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link.springer.com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/chapter/10.1007/978-981-15-1518-7_5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repository.stcloudstate.edu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cgi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viewcontent.cgi?article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1093&amp;context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msia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www.researchgate.net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/publication/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331806569_Overview_of_Attack_Surfaces_in_Blockchain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8893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73B520-A9D1-472D-B234-C4032DD0E596}"/>
              </a:ext>
            </a:extLst>
          </p:cNvPr>
          <p:cNvCxnSpPr>
            <a:cxnSpLocks/>
          </p:cNvCxnSpPr>
          <p:nvPr/>
        </p:nvCxnSpPr>
        <p:spPr>
          <a:xfrm flipV="1">
            <a:off x="5448168" y="2887307"/>
            <a:ext cx="4581449" cy="1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43E8D5-98D6-4BA6-B3EA-B5411DA566A9}"/>
              </a:ext>
            </a:extLst>
          </p:cNvPr>
          <p:cNvSpPr/>
          <p:nvPr/>
        </p:nvSpPr>
        <p:spPr>
          <a:xfrm>
            <a:off x="5460537" y="4049738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/>
              <a:t>sunithar@pes.edu</a:t>
            </a:r>
            <a:endParaRPr lang="en-IN" sz="2400" b="1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B436274-E913-46F7-B58F-E0B0713EC594}"/>
              </a:ext>
            </a:extLst>
          </p:cNvPr>
          <p:cNvGrpSpPr/>
          <p:nvPr/>
        </p:nvGrpSpPr>
        <p:grpSpPr>
          <a:xfrm>
            <a:off x="313844" y="349466"/>
            <a:ext cx="11518407" cy="6218388"/>
            <a:chOff x="313844" y="349466"/>
            <a:chExt cx="11518407" cy="6218388"/>
          </a:xfrm>
          <a:solidFill>
            <a:schemeClr val="accent2">
              <a:lumMod val="75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4B9092D-46D3-4724-A230-51F43D78A967}"/>
                </a:ext>
              </a:extLst>
            </p:cNvPr>
            <p:cNvSpPr/>
            <p:nvPr/>
          </p:nvSpPr>
          <p:spPr>
            <a:xfrm>
              <a:off x="11786532" y="360726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5E94C15-EFC4-4DC4-AE91-4D6631C438BE}"/>
                </a:ext>
              </a:extLst>
            </p:cNvPr>
            <p:cNvSpPr/>
            <p:nvPr/>
          </p:nvSpPr>
          <p:spPr>
            <a:xfrm rot="5400000">
              <a:off x="11275944" y="-161122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28287AB-A481-4BDF-BE49-1BBA364237E1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3328F7-E593-44F8-A55A-576E1E3E973D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A88F3CC2-5C5B-4685-8D94-FFC4B5D64C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974" y="1606241"/>
            <a:ext cx="2369218" cy="355018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4BAC35B-0C86-48BD-81AE-8629CCB2734E}"/>
              </a:ext>
            </a:extLst>
          </p:cNvPr>
          <p:cNvSpPr/>
          <p:nvPr/>
        </p:nvSpPr>
        <p:spPr>
          <a:xfrm>
            <a:off x="5448168" y="2049518"/>
            <a:ext cx="4603806" cy="6652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IN" sz="3600" b="1" dirty="0">
                <a:solidFill>
                  <a:schemeClr val="accent2">
                    <a:lumMod val="75000"/>
                  </a:schemeClr>
                </a:solidFill>
              </a:rPr>
              <a:t>HANK YOU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E8DF64-61DB-4438-8664-105788459AD2}"/>
              </a:ext>
            </a:extLst>
          </p:cNvPr>
          <p:cNvSpPr/>
          <p:nvPr/>
        </p:nvSpPr>
        <p:spPr>
          <a:xfrm>
            <a:off x="5448168" y="3128242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/>
              <a:t>Prof.Sunitha</a:t>
            </a:r>
            <a:r>
              <a:rPr lang="en-US" sz="2400" b="1" dirty="0"/>
              <a:t> R</a:t>
            </a:r>
            <a:endParaRPr lang="en-IN" sz="2400" b="1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916C8C7-6436-48A9-9CF7-1AAC7653EAAE}"/>
              </a:ext>
            </a:extLst>
          </p:cNvPr>
          <p:cNvSpPr/>
          <p:nvPr/>
        </p:nvSpPr>
        <p:spPr>
          <a:xfrm>
            <a:off x="5448168" y="3525847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Department of Computer Science and Engineering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459503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FE3490-CF8C-4FDE-9D71-2170861F2A61}"/>
              </a:ext>
            </a:extLst>
          </p:cNvPr>
          <p:cNvSpPr/>
          <p:nvPr/>
        </p:nvSpPr>
        <p:spPr>
          <a:xfrm>
            <a:off x="406840" y="1349099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cap="all" dirty="0"/>
              <a:t>Blockchain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CEFAD4-E477-4E46-B5A6-ADB26E6A2863}"/>
              </a:ext>
            </a:extLst>
          </p:cNvPr>
          <p:cNvSpPr/>
          <p:nvPr/>
        </p:nvSpPr>
        <p:spPr>
          <a:xfrm>
            <a:off x="598883" y="2888778"/>
            <a:ext cx="74972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3600" b="1" i="0" dirty="0">
                <a:solidFill>
                  <a:schemeClr val="accent1"/>
                </a:solidFill>
                <a:effectLst/>
                <a:latin typeface="Exo 2"/>
              </a:rPr>
              <a:t>BLOCKCHAIN NETWORK ATTACKS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D8B7B-5B60-4808-A096-FB24198F96E9}"/>
              </a:ext>
            </a:extLst>
          </p:cNvPr>
          <p:cNvSpPr/>
          <p:nvPr/>
        </p:nvSpPr>
        <p:spPr>
          <a:xfrm>
            <a:off x="598883" y="5489699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Sunitha R</a:t>
            </a:r>
            <a:endParaRPr lang="en-IN" sz="24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43662B4-0C28-4203-AEB1-4CC1644B8226}"/>
              </a:ext>
            </a:extLst>
          </p:cNvPr>
          <p:cNvSpPr/>
          <p:nvPr/>
        </p:nvSpPr>
        <p:spPr>
          <a:xfrm>
            <a:off x="598883" y="5887304"/>
            <a:ext cx="74972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Department of Computer Science and Engineering</a:t>
            </a:r>
            <a:endParaRPr lang="en-IN" sz="20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7008925-27BE-4F37-8F3C-D51A4CE1017D}"/>
              </a:ext>
            </a:extLst>
          </p:cNvPr>
          <p:cNvGrpSpPr/>
          <p:nvPr/>
        </p:nvGrpSpPr>
        <p:grpSpPr>
          <a:xfrm>
            <a:off x="313844" y="5489699"/>
            <a:ext cx="1066895" cy="1078155"/>
            <a:chOff x="313844" y="5489699"/>
            <a:chExt cx="1066895" cy="1078155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D05F1195-3C1E-433F-AC45-B08B7F507642}"/>
                </a:ext>
              </a:extLst>
            </p:cNvPr>
            <p:cNvSpPr/>
            <p:nvPr/>
          </p:nvSpPr>
          <p:spPr>
            <a:xfrm rot="5400000">
              <a:off x="824432" y="6011547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DA4F79B-7A52-499C-A65E-A51F3EDF5C3E}"/>
                </a:ext>
              </a:extLst>
            </p:cNvPr>
            <p:cNvSpPr/>
            <p:nvPr/>
          </p:nvSpPr>
          <p:spPr>
            <a:xfrm rot="10800000">
              <a:off x="313844" y="5489699"/>
              <a:ext cx="45719" cy="10668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D6B6443-C2DA-47C3-A986-5EE935046CC9}"/>
              </a:ext>
            </a:extLst>
          </p:cNvPr>
          <p:cNvCxnSpPr>
            <a:cxnSpLocks/>
          </p:cNvCxnSpPr>
          <p:nvPr/>
        </p:nvCxnSpPr>
        <p:spPr>
          <a:xfrm flipV="1">
            <a:off x="0" y="2596822"/>
            <a:ext cx="7904054" cy="68537"/>
          </a:xfrm>
          <a:prstGeom prst="line">
            <a:avLst/>
          </a:prstGeom>
          <a:ln w="38100">
            <a:solidFill>
              <a:srgbClr val="DFA26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727F4C1-5802-414C-BEF9-8F8DC7D7B6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12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BLOCKCHAIN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39" y="1712130"/>
            <a:ext cx="7999758" cy="3809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blockchain network includes nodes that create and run transactions and provide other services. 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instance, the Bitcoin network is formed by nodes that send and receive transactions and miners that add approved transactions to blocks. 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Cybercriminals look for network vulnerabilities and exploit them with the following types of attacks.</a:t>
            </a:r>
            <a:endParaRPr kumimoji="0" lang="en-GB" altLang="en-US" sz="24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</p:spTree>
    <p:extLst>
      <p:ext uri="{BB962C8B-B14F-4D97-AF65-F5344CB8AC3E}">
        <p14:creationId xmlns:p14="http://schemas.microsoft.com/office/powerpoint/2010/main" val="3756974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BLOCKCHAIN ATTACK SURFACE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39" y="2266128"/>
            <a:ext cx="7999758" cy="27015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Blockchain Network 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User wallets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Contract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</a:t>
            </a: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nsaction Verification Mechanism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Minin</a:t>
            </a:r>
            <a:r>
              <a:rPr lang="en-US" alt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 pool</a:t>
            </a:r>
            <a:endParaRPr kumimoji="0" lang="en-GB" altLang="en-US" sz="2400" i="0" u="none" strike="noStrike" cap="none" normalizeH="0" baseline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</p:spTree>
    <p:extLst>
      <p:ext uri="{BB962C8B-B14F-4D97-AF65-F5344CB8AC3E}">
        <p14:creationId xmlns:p14="http://schemas.microsoft.com/office/powerpoint/2010/main" val="227407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Cybersecurity Threats and Incidents on Blockchain Network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4F3FB185-DBF7-4A22-BB42-211E8BAD4C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38" y="1689472"/>
            <a:ext cx="11055813" cy="40979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Identified 65 real-world cybersecurity incidents occurred between 2011 and first half-year 2019 that have adversely impacted blockchain systems.</a:t>
            </a:r>
          </a:p>
          <a:p>
            <a:pPr algn="l">
              <a:lnSpc>
                <a:spcPct val="150000"/>
              </a:lnSpc>
            </a:pPr>
            <a:endParaRPr lang="en-US" sz="2000" dirty="0">
              <a:solidFill>
                <a:schemeClr val="accent1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50000"/>
              </a:lnSpc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blockchain cybersecurity vulnerabilities are divided into five categories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Clients’ Vulnerabilities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Consensus Mechanisms Vulnerabilities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Mining Pool Vulnerabilities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Vulnerabilities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Smart Contract Vulnerabilities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</p:spTree>
    <p:extLst>
      <p:ext uri="{BB962C8B-B14F-4D97-AF65-F5344CB8AC3E}">
        <p14:creationId xmlns:p14="http://schemas.microsoft.com/office/powerpoint/2010/main" val="390636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ATTACKS ON BLOCKCHAIN</a:t>
            </a:r>
            <a:endParaRPr lang="en-IN"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E1E8B7-CA03-4C29-BF8C-C2ED4D9B4BCF}"/>
              </a:ext>
            </a:extLst>
          </p:cNvPr>
          <p:cNvSpPr txBox="1"/>
          <p:nvPr/>
        </p:nvSpPr>
        <p:spPr>
          <a:xfrm>
            <a:off x="317564" y="1868853"/>
            <a:ext cx="773215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denial of service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Transaction malleability attacks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jacking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Routing attacks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Sybil attacks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Eclipse attacks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Long range attacks on proof of stake networks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400" i="0" dirty="0">
              <a:solidFill>
                <a:srgbClr val="000000"/>
              </a:solidFill>
              <a:effectLst/>
              <a:latin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2013014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DISTRIBUTED DENIAL OF SERVICE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F95A74-5A69-4096-B8C1-16486D270DC8}"/>
              </a:ext>
            </a:extLst>
          </p:cNvPr>
          <p:cNvSpPr txBox="1"/>
          <p:nvPr/>
        </p:nvSpPr>
        <p:spPr>
          <a:xfrm>
            <a:off x="174886" y="1316458"/>
            <a:ext cx="11842228" cy="5575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denial of service (DDoS) attacks are hard to execute on a blockchain network, but they’re possible.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When attacking a blockchain network using DDoS, hackers intend to bring down a server by consuming all its processing resources with numerous requests.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DDoS attackers aim to disconnect a network’s mining pools, e-wallets, crypto exchanges, and other financial services.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blockchain can also be hacked with DDoS at its application layer using DDoS botnets.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2017,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Bitfinex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suffered from a massive DDoS attack. It was especially inconvenient for the IOTA Foundation, which had launched their IOTA token on the platform the day before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Bitfinex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informed users about the attack. 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years later, in February 2020,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Bitfinex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 experienced another DDoS attack just a day after the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OKEx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cryptocurrency exchange noticed a similar attack.</a:t>
            </a:r>
          </a:p>
        </p:txBody>
      </p:sp>
    </p:spTree>
    <p:extLst>
      <p:ext uri="{BB962C8B-B14F-4D97-AF65-F5344CB8AC3E}">
        <p14:creationId xmlns:p14="http://schemas.microsoft.com/office/powerpoint/2010/main" val="3700806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DISTRIBUTED DENIAL OF SERVICE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pic>
        <p:nvPicPr>
          <p:cNvPr id="2052" name="Picture 4" descr="5G to Drive Botnet DDoS Attacks. 5G technology will provide ultra-fast… |  by Ensar Seker | Data Driven Investor | Medium">
            <a:extLst>
              <a:ext uri="{FF2B5EF4-FFF2-40B4-BE49-F238E27FC236}">
                <a16:creationId xmlns:a16="http://schemas.microsoft.com/office/drawing/2014/main" id="{733E7A2C-B7BA-44E7-A252-65B8292F6B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36" y="1513221"/>
            <a:ext cx="7245246" cy="530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5549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620A7DEA-950C-4954-B3B7-2672370FABF4}"/>
              </a:ext>
            </a:extLst>
          </p:cNvPr>
          <p:cNvSpPr/>
          <p:nvPr/>
        </p:nvSpPr>
        <p:spPr>
          <a:xfrm>
            <a:off x="371880" y="651898"/>
            <a:ext cx="799975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2">
                    <a:lumMod val="75000"/>
                  </a:schemeClr>
                </a:solidFill>
              </a:rPr>
              <a:t>TRANSACTION MALLEABILITY ATTACKS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4293697-6E2C-4331-B4E1-C58B355192F4}"/>
              </a:ext>
            </a:extLst>
          </p:cNvPr>
          <p:cNvCxnSpPr>
            <a:cxnSpLocks/>
          </p:cNvCxnSpPr>
          <p:nvPr/>
        </p:nvCxnSpPr>
        <p:spPr>
          <a:xfrm>
            <a:off x="-8308" y="1316458"/>
            <a:ext cx="8300052" cy="0"/>
          </a:xfrm>
          <a:prstGeom prst="line">
            <a:avLst/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8E659-ABBD-4E58-8353-D33866EBB3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9519" y="469890"/>
            <a:ext cx="933598" cy="13989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8CE83B1-4814-4C9B-8095-7F6242756005}"/>
              </a:ext>
            </a:extLst>
          </p:cNvPr>
          <p:cNvSpPr/>
          <p:nvPr/>
        </p:nvSpPr>
        <p:spPr>
          <a:xfrm>
            <a:off x="393111" y="252240"/>
            <a:ext cx="74972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Blockchain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69FAC-6A0A-4701-98F0-3993158513C0}"/>
              </a:ext>
            </a:extLst>
          </p:cNvPr>
          <p:cNvSpPr txBox="1"/>
          <p:nvPr/>
        </p:nvSpPr>
        <p:spPr>
          <a:xfrm>
            <a:off x="0" y="1360643"/>
            <a:ext cx="12022111" cy="5582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transaction malleability attack is intended to trick the victim into paying twice. In the Bitcoin network, every transaction has a hash that’s a transaction ID.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attackers manage to alter a transaction’s ID, they can try to broadcast the transaction with a changed hash to the network and have it confirmed before the original transaction.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this succeeds, the sender will believe the initial transaction has failed, while the funds will still be withdrawn from the sender’s account.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 sender repeats the transaction, the same amount will be debited twice. This hack is successful once the two transactions are confirmed by miners.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Mt.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Gox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Bitcoin exchange, went bankrupt as the result of a malleability attack in 2014.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Bitcoin seems to have solved this issue by introducing the Segregated Witness (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SegWit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process, which separates signature data from Bitcoin transactions and replaces it with a non-malleable hash commitment to each signature.</a:t>
            </a:r>
            <a:endParaRPr lang="en-US" sz="1600" b="0" i="0" dirty="0">
              <a:solidFill>
                <a:srgbClr val="3D3D3D"/>
              </a:solidFill>
              <a:effectLst/>
              <a:latin typeface="Exo 2"/>
            </a:endParaRPr>
          </a:p>
        </p:txBody>
      </p:sp>
    </p:spTree>
    <p:extLst>
      <p:ext uri="{BB962C8B-B14F-4D97-AF65-F5344CB8AC3E}">
        <p14:creationId xmlns:p14="http://schemas.microsoft.com/office/powerpoint/2010/main" val="3153369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6016</TotalTime>
  <Words>1185</Words>
  <Application>Microsoft Office PowerPoint</Application>
  <PresentationFormat>Widescreen</PresentationFormat>
  <Paragraphs>116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Exo 2</vt:lpstr>
      <vt:lpstr>Poppins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Krishna Venkataram</dc:creator>
  <cp:lastModifiedBy>Sunitha R</cp:lastModifiedBy>
  <cp:revision>393</cp:revision>
  <dcterms:created xsi:type="dcterms:W3CDTF">2020-06-03T14:19:11Z</dcterms:created>
  <dcterms:modified xsi:type="dcterms:W3CDTF">2020-11-17T07:13:00Z</dcterms:modified>
</cp:coreProperties>
</file>